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2"/>
  </p:notesMasterIdLst>
  <p:sldIdLst>
    <p:sldId id="256" r:id="rId2"/>
    <p:sldId id="285" r:id="rId3"/>
    <p:sldId id="281" r:id="rId4"/>
    <p:sldId id="286" r:id="rId5"/>
    <p:sldId id="257" r:id="rId6"/>
    <p:sldId id="282" r:id="rId7"/>
    <p:sldId id="260" r:id="rId8"/>
    <p:sldId id="287" r:id="rId9"/>
    <p:sldId id="288" r:id="rId10"/>
    <p:sldId id="289" r:id="rId11"/>
    <p:sldId id="273" r:id="rId12"/>
    <p:sldId id="276" r:id="rId13"/>
    <p:sldId id="290" r:id="rId14"/>
    <p:sldId id="296" r:id="rId15"/>
    <p:sldId id="297" r:id="rId16"/>
    <p:sldId id="291" r:id="rId17"/>
    <p:sldId id="292" r:id="rId18"/>
    <p:sldId id="293" r:id="rId19"/>
    <p:sldId id="294" r:id="rId20"/>
    <p:sldId id="29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52B2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vertBarState="maximized">
    <p:restoredLeft sz="15620"/>
    <p:restoredTop sz="94660"/>
  </p:normalViewPr>
  <p:slideViewPr>
    <p:cSldViewPr snapToObjects="1">
      <p:cViewPr varScale="1">
        <p:scale>
          <a:sx n="66" d="100"/>
          <a:sy n="66" d="100"/>
        </p:scale>
        <p:origin x="0" y="-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ableStyles" Target="tableStyles.xml"/><Relationship Id="rId14" Type="http://schemas.openxmlformats.org/officeDocument/2006/relationships/slide" Target="slides/slide13.xml"/><Relationship Id="rId23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6" Type="http://schemas.openxmlformats.org/officeDocument/2006/relationships/theme" Target="theme/theme1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5C3AF-A3A8-C544-BA6C-395C5E6BA6D8}" type="datetimeFigureOut">
              <a:rPr lang="en-US" smtClean="0"/>
              <a:pPr/>
              <a:t>5/13/10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5446E-89E9-7247-B0CF-6BF607753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E01A87-1F07-9240-A511-C3BE3F300A06}" type="slidenum">
              <a:rPr lang="en-US"/>
              <a:pPr/>
              <a:t>2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beating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6C6E7E-123D-2C48-A0AE-778E1CF73B24}" type="slidenum">
              <a:rPr lang="en-US"/>
              <a:pPr/>
              <a:t>19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C2BAFC-9208-FE45-A88E-4289621C348C}" type="slidenum">
              <a: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4</a:t>
            </a:fld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Enlightenment resonates in our world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75DE21-DD7A-F948-B8A8-4CAFC14637E6}" type="slidenum">
              <a:rPr lang="en-US"/>
              <a:pPr/>
              <a:t>6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1E94B8-2CC4-A040-9767-06E84DDF5D87}" type="slidenum">
              <a:rPr lang="en-US"/>
              <a:pPr/>
              <a:t>8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11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26F1E2-1E95-8C46-8D45-94D0C82C982E}" type="slidenum">
              <a:rPr lang="en-US"/>
              <a:pPr/>
              <a:t>9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111" charset="0"/>
              </a:rPr>
              <a:t>Gold and riches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F0B6AC-4107-EB40-93EB-4990D0117EA6}" type="slidenum">
              <a:rPr lang="en-US"/>
              <a:pPr/>
              <a:t>10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111" charset="0"/>
              </a:rPr>
              <a:t>Pangloss’ reply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B31DD-9DAB-C740-8874-C568D229E717}" type="slidenum">
              <a:rPr lang="en-US"/>
              <a:pPr/>
              <a:t>11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Natural disaster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AF685C-A966-5043-9E8A-FCC6BC69305D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AFAB2A-64A4-0848-A906-071E731936BD}" type="slidenum">
              <a:rPr lang="en-US"/>
              <a:pPr/>
              <a:t>14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B6A7-E703-7147-86EC-E9EA852741C7}" type="datetimeFigureOut">
              <a:rPr lang="en-US" smtClean="0"/>
              <a:pPr/>
              <a:t>5/13/10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AC2B-A051-084B-B100-4FD7D1418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B6A7-E703-7147-86EC-E9EA852741C7}" type="datetimeFigureOut">
              <a:rPr lang="en-US" smtClean="0"/>
              <a:pPr/>
              <a:t>5/13/10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AC2B-A051-084B-B100-4FD7D1418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B6A7-E703-7147-86EC-E9EA852741C7}" type="datetimeFigureOut">
              <a:rPr lang="en-US" smtClean="0"/>
              <a:pPr/>
              <a:t>5/13/10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AC2B-A051-084B-B100-4FD7D1418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B6A7-E703-7147-86EC-E9EA852741C7}" type="datetimeFigureOut">
              <a:rPr lang="en-US" smtClean="0"/>
              <a:pPr/>
              <a:t>5/13/10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AC2B-A051-084B-B100-4FD7D1418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B6A7-E703-7147-86EC-E9EA852741C7}" type="datetimeFigureOut">
              <a:rPr lang="en-US" smtClean="0"/>
              <a:pPr/>
              <a:t>5/13/10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AC2B-A051-084B-B100-4FD7D1418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B6A7-E703-7147-86EC-E9EA852741C7}" type="datetimeFigureOut">
              <a:rPr lang="en-US" smtClean="0"/>
              <a:pPr/>
              <a:t>5/13/10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AC2B-A051-084B-B100-4FD7D1418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B6A7-E703-7147-86EC-E9EA852741C7}" type="datetimeFigureOut">
              <a:rPr lang="en-US" smtClean="0"/>
              <a:pPr/>
              <a:t>5/13/10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AC2B-A051-084B-B100-4FD7D1418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B6A7-E703-7147-86EC-E9EA852741C7}" type="datetimeFigureOut">
              <a:rPr lang="en-US" smtClean="0"/>
              <a:pPr/>
              <a:t>5/13/10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AC2B-A051-084B-B100-4FD7D1418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B6A7-E703-7147-86EC-E9EA852741C7}" type="datetimeFigureOut">
              <a:rPr lang="en-US" smtClean="0"/>
              <a:pPr/>
              <a:t>5/13/10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AC2B-A051-084B-B100-4FD7D1418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B6A7-E703-7147-86EC-E9EA852741C7}" type="datetimeFigureOut">
              <a:rPr lang="en-US" smtClean="0"/>
              <a:pPr/>
              <a:t>5/13/10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AC2B-A051-084B-B100-4FD7D1418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B6A7-E703-7147-86EC-E9EA852741C7}" type="datetimeFigureOut">
              <a:rPr lang="en-US" smtClean="0"/>
              <a:pPr/>
              <a:t>5/13/10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AC2B-A051-084B-B100-4FD7D1418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B6A7-E703-7147-86EC-E9EA852741C7}" type="datetimeFigureOut">
              <a:rPr lang="en-US" smtClean="0"/>
              <a:pPr/>
              <a:t>5/13/10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5AC2B-A051-084B-B100-4FD7D1418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upload.wikimedia.org/wikipedia/en/8/82/ArmasjoaoIV.gif" TargetMode="Externa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>
            <a:lumMod val="40000"/>
            <a:lumOff val="60000"/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981911"/>
          </a:xfrm>
        </p:spPr>
        <p:txBody>
          <a:bodyPr>
            <a:normAutofit/>
          </a:bodyPr>
          <a:lstStyle/>
          <a:p>
            <a:r>
              <a:rPr lang="en-US" sz="3600" b="1" i="1" dirty="0" smtClean="0"/>
              <a:t>The Image of Portugal </a:t>
            </a:r>
            <a:br>
              <a:rPr lang="en-US" sz="3600" b="1" i="1" dirty="0" smtClean="0"/>
            </a:br>
            <a:r>
              <a:rPr lang="en-US" sz="3600" b="1" i="1" dirty="0" smtClean="0"/>
              <a:t>in Selected Works by Voltaire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371600" y="5638799"/>
            <a:ext cx="6400800" cy="45719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2000" dirty="0" smtClean="0"/>
              <a:t>April 17, 2010</a:t>
            </a:r>
          </a:p>
          <a:p>
            <a:pPr algn="l"/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105400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-111" charset="0"/>
              </a:rPr>
              <a:t>David A. Ross</a:t>
            </a:r>
            <a:r>
              <a:rPr lang="en-US" sz="2000" b="1" smtClean="0">
                <a:latin typeface="Arial" pitchFamily="-111" charset="0"/>
              </a:rPr>
              <a:t>, </a:t>
            </a:r>
            <a:r>
              <a:rPr lang="en-US" sz="1600" b="1" smtClean="0">
                <a:latin typeface="Arial" pitchFamily="-111" charset="0"/>
              </a:rPr>
              <a:t>Ph.D</a:t>
            </a:r>
            <a:r>
              <a:rPr lang="en-US" sz="1600" b="1" dirty="0" smtClean="0">
                <a:latin typeface="Arial" pitchFamily="-111" charset="0"/>
              </a:rPr>
              <a:t>.					Symposium on Portuguese Traditions					 </a:t>
            </a:r>
          </a:p>
          <a:p>
            <a:r>
              <a:rPr lang="en-US" sz="1600" b="1" dirty="0" smtClean="0">
                <a:latin typeface="Arial" pitchFamily="-111" charset="0"/>
              </a:rPr>
              <a:t>Emeritus Professor of French.				          UCLA, April 2010 </a:t>
            </a:r>
          </a:p>
          <a:p>
            <a:r>
              <a:rPr lang="en-US" sz="1600" b="1" dirty="0" smtClean="0">
                <a:latin typeface="Arial" pitchFamily="-111" charset="0"/>
              </a:rPr>
              <a:t>California State University, Fresno</a:t>
            </a:r>
          </a:p>
          <a:p>
            <a:endParaRPr lang="en-US" sz="1600" b="1" i="1" dirty="0" smtClean="0">
              <a:latin typeface="Arial" pitchFamily="-111" charset="0"/>
            </a:endParaRPr>
          </a:p>
          <a:p>
            <a:r>
              <a:rPr lang="en-US" sz="1600" b="1" i="1" dirty="0" smtClean="0">
                <a:latin typeface="Arial" pitchFamily="-111" charset="0"/>
              </a:rPr>
              <a:t>					PPT assistance by Ms. Anne-Marie Ross</a:t>
            </a:r>
            <a:endParaRPr lang="en-US" sz="1600" b="1" i="1" dirty="0">
              <a:latin typeface="Arial" pitchFamily="-111" charset="0"/>
            </a:endParaRPr>
          </a:p>
        </p:txBody>
      </p:sp>
      <p:pic>
        <p:nvPicPr>
          <p:cNvPr id="10" name="Picture 9" descr="Image:ArmasjoaoIV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5664" y="2209801"/>
            <a:ext cx="20193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6600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8153400" cy="6208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676400" y="0"/>
            <a:ext cx="602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Arial" pitchFamily="-111" charset="0"/>
              </a:rPr>
              <a:t>An </a:t>
            </a:r>
            <a:r>
              <a:rPr lang="en-US" sz="1800" b="1" i="1">
                <a:latin typeface="Arial" pitchFamily="-111" charset="0"/>
              </a:rPr>
              <a:t>auto-da fé</a:t>
            </a:r>
            <a:r>
              <a:rPr lang="en-US" sz="1800" b="1">
                <a:latin typeface="Arial" pitchFamily="-111" charset="0"/>
              </a:rPr>
              <a:t> prior to 1755, </a:t>
            </a:r>
            <a:r>
              <a:rPr lang="en-US" sz="1800" b="1" i="1">
                <a:latin typeface="Arial" pitchFamily="-111" charset="0"/>
              </a:rPr>
              <a:t>Terreiro do Paço</a:t>
            </a:r>
            <a:endParaRPr lang="en-US" sz="2400" b="1" i="1">
              <a:latin typeface="Arial" pitchFamily="-111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28600" y="6477000"/>
            <a:ext cx="891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Arial" pitchFamily="-111" charset="0"/>
              </a:rPr>
              <a:t>Royal Palace Built by Philip II of Spain during the “Babylonian Captivity,” 1580-1640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lumMod val="65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AutoShape 2" descr="lisbon_quake4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891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effectLst/>
              </a:rPr>
              <a:t>Lisbon 8.6* Earthquake, tsunami, and fire</a:t>
            </a:r>
          </a:p>
        </p:txBody>
      </p:sp>
      <p:sp>
        <p:nvSpPr>
          <p:cNvPr id="136196" name="AutoShape 4" descr="1755lisbonharbor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197" name="AutoShape 5" descr="1755lisbonharbor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198" name="AutoShape 6" descr="1755lisbonharbor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619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14400"/>
            <a:ext cx="7848600" cy="5526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228600" y="6338888"/>
            <a:ext cx="9055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effectLst/>
              </a:rPr>
              <a:t>* Per UC Berkeley’s</a:t>
            </a:r>
            <a:r>
              <a:rPr lang="en-US" sz="2800">
                <a:effectLst/>
              </a:rPr>
              <a:t> </a:t>
            </a:r>
            <a:r>
              <a:rPr lang="en-US" sz="2400">
                <a:effectLst/>
              </a:rPr>
              <a:t>Earthquake Engineering Research Center</a:t>
            </a:r>
            <a:r>
              <a:rPr lang="en-US" sz="2800">
                <a:effectLst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60000"/>
            <a:lumOff val="4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ss--cand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8600"/>
            <a:ext cx="5334000" cy="6350000"/>
          </a:xfrm>
          <a:prstGeom prst="rect">
            <a:avLst/>
          </a:prstGeom>
          <a:ln>
            <a:solidFill>
              <a:schemeClr val="accent1">
                <a:lumMod val="25000"/>
              </a:schemeClr>
            </a:solidFill>
          </a:ln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 flipH="1">
            <a:off x="9143999" y="1219200"/>
            <a:ext cx="45719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400" dirty="0"/>
          </a:p>
          <a:p>
            <a:r>
              <a:rPr lang="en-US" b="1" dirty="0"/>
              <a:t> </a:t>
            </a:r>
            <a:endParaRPr lang="en-US" sz="2400" dirty="0"/>
          </a:p>
          <a:p>
            <a:r>
              <a:rPr lang="en-US" b="1" dirty="0"/>
              <a:t> </a:t>
            </a:r>
            <a:endParaRPr lang="en-US" sz="2400" dirty="0"/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4114800" y="6248400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75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Jacket.aspx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"/>
            <a:ext cx="4267200" cy="581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 descr="pombal"/>
          <p:cNvPicPr>
            <a:picLocks noChangeAspect="1" noChangeArrowheads="1"/>
          </p:cNvPicPr>
          <p:nvPr/>
        </p:nvPicPr>
        <p:blipFill>
          <a:blip r:embed="rId4"/>
          <a:srcRect l="4466" b="1920"/>
          <a:stretch>
            <a:fillRect/>
          </a:stretch>
        </p:blipFill>
        <p:spPr bwMode="auto">
          <a:xfrm>
            <a:off x="5410200" y="304800"/>
            <a:ext cx="3259138" cy="624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2133600" y="5867400"/>
            <a:ext cx="1301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1995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3">
            <a:lumMod val="60000"/>
            <a:lumOff val="40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DjoseIportug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609600"/>
            <a:ext cx="3011488" cy="5410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4114800" y="533400"/>
            <a:ext cx="27400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1"/>
              <a:t>Joseph I</a:t>
            </a:r>
            <a:endParaRPr lang="en-US" sz="2400" b="1"/>
          </a:p>
          <a:p>
            <a:r>
              <a:rPr lang="en-US" sz="2400" b="1"/>
              <a:t>King of Portugal</a:t>
            </a:r>
            <a:endParaRPr lang="en-US" sz="2000" b="1"/>
          </a:p>
          <a:p>
            <a:r>
              <a:rPr lang="en-US" sz="2000" b="1"/>
              <a:t>     1750-1777</a:t>
            </a:r>
            <a:endParaRPr lang="en-US" sz="4400" b="1"/>
          </a:p>
        </p:txBody>
      </p:sp>
      <p:pic>
        <p:nvPicPr>
          <p:cNvPr id="25604" name="Picture 9" descr="EstatuaDJoseIemLisb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057400"/>
            <a:ext cx="3317875" cy="4419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5542746"/>
            <a:ext cx="5856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Alleged Assassination Attempt, Joseph I</a:t>
            </a:r>
          </a:p>
          <a:p>
            <a:r>
              <a:rPr lang="en-US" sz="2500" smtClean="0"/>
              <a:t>                 (September </a:t>
            </a:r>
            <a:r>
              <a:rPr lang="en-US" sz="2500" dirty="0" smtClean="0"/>
              <a:t>3, 1758)</a:t>
            </a:r>
            <a:endParaRPr lang="en-US" sz="2500" dirty="0"/>
          </a:p>
        </p:txBody>
      </p:sp>
      <p:pic>
        <p:nvPicPr>
          <p:cNvPr id="4" name="Picture 3" descr="AtentadoJose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58" y="685800"/>
            <a:ext cx="6842342" cy="4343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75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04800"/>
            <a:ext cx="6324600" cy="644842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5943600" y="1066800"/>
            <a:ext cx="3581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/>
              <a:t>Executions: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The Duke of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err="1"/>
              <a:t>Aveiro</a:t>
            </a:r>
            <a:r>
              <a:rPr lang="en-US" sz="2800" dirty="0"/>
              <a:t>,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and the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Marquis de </a:t>
            </a:r>
            <a:r>
              <a:rPr lang="en-US" sz="2800" dirty="0" err="1"/>
              <a:t>Távora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0px-Robert-damie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62000"/>
            <a:ext cx="2514600" cy="26669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886200" y="13716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Jean-François </a:t>
            </a:r>
            <a:r>
              <a:rPr lang="en-US" sz="2400" b="1" dirty="0" err="1" smtClean="0"/>
              <a:t>Damiens</a:t>
            </a:r>
            <a:r>
              <a:rPr lang="en-US" sz="2400" b="1" dirty="0" smtClean="0"/>
              <a:t>’ Judges</a:t>
            </a:r>
            <a:endParaRPr lang="en-US" sz="2400" b="1" dirty="0"/>
          </a:p>
        </p:txBody>
      </p:sp>
      <p:pic>
        <p:nvPicPr>
          <p:cNvPr id="5" name="Picture 4" descr="Robert_Francois_Damiens_before_the_jud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667000"/>
            <a:ext cx="5198533" cy="3509010"/>
          </a:xfrm>
          <a:prstGeom prst="rect">
            <a:avLst/>
          </a:prstGeom>
          <a:ln>
            <a:solidFill>
              <a:schemeClr val="tx1"/>
            </a:solidFill>
          </a:ln>
          <a:effectLst>
            <a:glow>
              <a:srgbClr val="352B25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/>
          </p:cNvPicPr>
          <p:nvPr/>
        </p:nvPicPr>
        <p:blipFill>
          <a:blip r:embed="rId2"/>
          <a:srcRect l="885" b="3467"/>
          <a:stretch>
            <a:fillRect/>
          </a:stretch>
        </p:blipFill>
        <p:spPr bwMode="auto">
          <a:xfrm>
            <a:off x="304800" y="188913"/>
            <a:ext cx="8534400" cy="6364287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5791200" y="6477000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O Marquês</a:t>
            </a:r>
            <a:r>
              <a:rPr lang="en-US" b="1"/>
              <a:t> </a:t>
            </a:r>
            <a:r>
              <a:rPr lang="en-US" sz="1800" b="1"/>
              <a:t>de Pombal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onument 048"/>
          <p:cNvPicPr>
            <a:picLocks noChangeAspect="1" noChangeArrowheads="1"/>
          </p:cNvPicPr>
          <p:nvPr/>
        </p:nvPicPr>
        <p:blipFill>
          <a:blip r:embed="rId3"/>
          <a:srcRect l="2942" r="2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75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838200"/>
            <a:ext cx="4427538" cy="510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562600" y="2971800"/>
            <a:ext cx="2639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/>
              <a:t>VOLTAIRE</a:t>
            </a:r>
            <a:endParaRPr lang="en-US" sz="3600" b="1" dirty="0" smtClean="0"/>
          </a:p>
          <a:p>
            <a:r>
              <a:rPr lang="en-US" sz="3600" b="1" dirty="0" smtClean="0"/>
              <a:t>1694-1778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FF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2362200"/>
            <a:ext cx="1922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F I M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4343400"/>
            <a:ext cx="8077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-111" charset="0"/>
              </a:rPr>
              <a:t>David A. Ross</a:t>
            </a:r>
            <a:r>
              <a:rPr lang="en-US" sz="2400" b="1" smtClean="0">
                <a:latin typeface="Arial" pitchFamily="-111" charset="0"/>
              </a:rPr>
              <a:t>, </a:t>
            </a:r>
            <a:r>
              <a:rPr lang="en-US" b="1" smtClean="0">
                <a:latin typeface="Arial" pitchFamily="-111" charset="0"/>
              </a:rPr>
              <a:t>Ph.D</a:t>
            </a:r>
            <a:r>
              <a:rPr lang="en-US" b="1" dirty="0" smtClean="0">
                <a:latin typeface="Arial" pitchFamily="-111" charset="0"/>
              </a:rPr>
              <a:t>.										 </a:t>
            </a:r>
          </a:p>
          <a:p>
            <a:r>
              <a:rPr lang="en-US" b="1" dirty="0" smtClean="0">
                <a:latin typeface="Arial" pitchFamily="-111" charset="0"/>
              </a:rPr>
              <a:t>Emeritus Professor of French.				          </a:t>
            </a:r>
          </a:p>
          <a:p>
            <a:r>
              <a:rPr lang="en-US" b="1" dirty="0" smtClean="0">
                <a:latin typeface="Arial" pitchFamily="-111" charset="0"/>
              </a:rPr>
              <a:t>California State University, Fresno</a:t>
            </a:r>
          </a:p>
          <a:p>
            <a:r>
              <a:rPr lang="en-US" b="1" dirty="0" smtClean="0">
                <a:latin typeface="Arial" pitchFamily="-111" charset="0"/>
              </a:rPr>
              <a:t>http://</a:t>
            </a:r>
            <a:r>
              <a:rPr lang="en-US" b="1" dirty="0" err="1" smtClean="0">
                <a:latin typeface="Arial" pitchFamily="-111" charset="0"/>
              </a:rPr>
              <a:t>zimmer.csufresno.edu/~davidro</a:t>
            </a:r>
            <a:endParaRPr lang="en-US" b="1" dirty="0" smtClean="0">
              <a:latin typeface="Arial" pitchFamily="-111" charset="0"/>
            </a:endParaRPr>
          </a:p>
          <a:p>
            <a:endParaRPr lang="en-US" b="1" i="1" dirty="0" smtClean="0">
              <a:latin typeface="Arial" pitchFamily="-111" charset="0"/>
            </a:endParaRPr>
          </a:p>
          <a:p>
            <a:r>
              <a:rPr lang="en-US" b="1" i="1" dirty="0" smtClean="0">
                <a:latin typeface="Arial" pitchFamily="-111" charset="0"/>
              </a:rPr>
              <a:t>					PPT assistance by Ms. Anne-Marie Ross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6600">
            <a:alpha val="8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Autofit/>
          </a:bodyPr>
          <a:lstStyle/>
          <a:p>
            <a:r>
              <a:rPr lang="fr-FR" sz="5400" b="1" i="1" dirty="0" smtClean="0"/>
              <a:t>Écrasez l’infâme: </a:t>
            </a:r>
            <a:br>
              <a:rPr lang="fr-FR" sz="5400" b="1" i="1" dirty="0" smtClean="0"/>
            </a:br>
            <a:r>
              <a:rPr lang="en-US" sz="5400" b="1" dirty="0" smtClean="0"/>
              <a:t> Destroy Church Abuses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3124200"/>
            <a:ext cx="6858000" cy="3352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000" b="1" dirty="0" smtClean="0"/>
              <a:t>• Religious intolerance</a:t>
            </a:r>
          </a:p>
          <a:p>
            <a:pPr>
              <a:buNone/>
            </a:pPr>
            <a:r>
              <a:rPr lang="en-US" sz="4000" b="1" dirty="0" smtClean="0"/>
              <a:t>• Fanaticism</a:t>
            </a:r>
          </a:p>
          <a:p>
            <a:pPr>
              <a:buNone/>
            </a:pPr>
            <a:r>
              <a:rPr lang="en-US" sz="4000" b="1" dirty="0" smtClean="0"/>
              <a:t>• Persecution</a:t>
            </a:r>
          </a:p>
          <a:p>
            <a:pPr>
              <a:buNone/>
            </a:pPr>
            <a:r>
              <a:rPr lang="en-US" sz="4000" b="1" dirty="0" smtClean="0"/>
              <a:t>• Torture</a:t>
            </a:r>
          </a:p>
          <a:p>
            <a:pPr>
              <a:buNone/>
            </a:pPr>
            <a:r>
              <a:rPr lang="en-US" sz="4000" b="1" dirty="0" smtClean="0"/>
              <a:t>• Execution of “heretics”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2286000"/>
            <a:ext cx="7208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Source of untold suffering and injustice: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4343400"/>
            <a:ext cx="91440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3600" b="1" i="1" u="sng"/>
              <a:t>Heritage</a:t>
            </a:r>
            <a:r>
              <a:rPr lang="en-US" sz="3600" b="1"/>
              <a:t>: </a:t>
            </a:r>
          </a:p>
          <a:p>
            <a:pPr eaLnBrk="1" hangingPunct="1"/>
            <a:r>
              <a:rPr lang="en-US" sz="3600" b="1"/>
              <a:t>movement toward a more progressive, moderate, modern, secular pol</a:t>
            </a:r>
            <a:r>
              <a:rPr lang="es-ES_tradnl" sz="3600" b="1"/>
              <a:t>i</a:t>
            </a:r>
            <a:r>
              <a:rPr lang="en-US" sz="3600" b="1"/>
              <a:t>tics, society, and religi</a:t>
            </a:r>
            <a:r>
              <a:rPr lang="es-ES_tradnl" sz="3600" b="1"/>
              <a:t>o</a:t>
            </a:r>
            <a:r>
              <a:rPr lang="en-US" sz="3600" b="1"/>
              <a:t>n.</a:t>
            </a:r>
            <a:r>
              <a:rPr lang="en-US" sz="4400"/>
              <a:t> 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 b="31004"/>
          <a:stretch>
            <a:fillRect/>
          </a:stretch>
        </p:blipFill>
        <p:spPr bwMode="auto">
          <a:xfrm>
            <a:off x="4572000" y="0"/>
            <a:ext cx="4337050" cy="44196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1066800"/>
            <a:ext cx="4724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3600" b="1" i="1" u="sng" dirty="0"/>
              <a:t>Enlightenment</a:t>
            </a:r>
            <a:r>
              <a:rPr lang="en-US" sz="3600" b="1" i="1" dirty="0"/>
              <a:t>:</a:t>
            </a:r>
            <a:r>
              <a:rPr lang="en-US" sz="3600" b="1" i="1" dirty="0" smtClean="0"/>
              <a:t> </a:t>
            </a:r>
          </a:p>
          <a:p>
            <a:pPr eaLnBrk="1" hangingPunct="1"/>
            <a:r>
              <a:rPr lang="en-US" sz="3600" b="1" dirty="0" smtClean="0"/>
              <a:t>reason</a:t>
            </a:r>
            <a:r>
              <a:rPr lang="en-US" sz="3600" b="1" dirty="0"/>
              <a:t>, humanism, </a:t>
            </a:r>
          </a:p>
          <a:p>
            <a:pPr eaLnBrk="1" hangingPunct="1"/>
            <a:r>
              <a:rPr lang="en-US" sz="3600" b="1" dirty="0"/>
              <a:t>tolerance, deism, </a:t>
            </a:r>
          </a:p>
          <a:p>
            <a:pPr eaLnBrk="1" hangingPunct="1"/>
            <a:r>
              <a:rPr lang="en-US" sz="3600" b="1" dirty="0"/>
              <a:t>natural religion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>
            <a:lumMod val="60000"/>
            <a:lumOff val="40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What Impression of Portugal Did Contemporary Readers Derive from </a:t>
            </a:r>
            <a:r>
              <a:rPr lang="en-US" b="1" i="1" smtClean="0"/>
              <a:t>Reading These </a:t>
            </a:r>
            <a:r>
              <a:rPr lang="en-US" b="1" i="1" dirty="0" smtClean="0"/>
              <a:t>Works by Voltaire?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438400"/>
          <a:ext cx="8229600" cy="3533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1676400"/>
                <a:gridCol w="838200"/>
                <a:gridCol w="1676400"/>
              </a:tblGrid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mbria"/>
                          <a:cs typeface="Times New Roman"/>
                        </a:rPr>
                        <a:t>Title</a:t>
                      </a: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mbria"/>
                          <a:cs typeface="Times New Roman"/>
                        </a:rPr>
                        <a:t>Genre</a:t>
                      </a: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mbria"/>
                          <a:cs typeface="Times New Roman"/>
                        </a:rPr>
                        <a:t>Date</a:t>
                      </a: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Cambria"/>
                          <a:cs typeface="Times New Roman"/>
                        </a:rPr>
                        <a:t>“</a:t>
                      </a:r>
                      <a:r>
                        <a:rPr lang="en-US" sz="2000" b="1" dirty="0">
                          <a:latin typeface="Times New Roman"/>
                          <a:ea typeface="Cambria"/>
                          <a:cs typeface="Times New Roman"/>
                        </a:rPr>
                        <a:t>Portugal</a:t>
                      </a:r>
                      <a:r>
                        <a:rPr lang="en-US" sz="2000" b="1" dirty="0" smtClean="0">
                          <a:latin typeface="Times New Roman"/>
                          <a:ea typeface="Cambria"/>
                          <a:cs typeface="Times New Roman"/>
                        </a:rPr>
                        <a:t>”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Cambria"/>
                          <a:cs typeface="Times New Roman"/>
                        </a:rPr>
                        <a:t>mentioned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latin typeface="Times New Roman"/>
                          <a:ea typeface="Cambria"/>
                          <a:cs typeface="Times New Roman"/>
                        </a:rPr>
                        <a:t>Le Siècle de Louis </a:t>
                      </a:r>
                      <a:r>
                        <a:rPr lang="en-US" sz="1800" b="1" i="1" dirty="0" smtClean="0">
                          <a:latin typeface="Times New Roman"/>
                          <a:ea typeface="Cambria"/>
                          <a:cs typeface="Times New Roman"/>
                        </a:rPr>
                        <a:t>XIV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i="1" dirty="0" smtClean="0">
                        <a:latin typeface="Times New Roman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mbria"/>
                          <a:cs typeface="Times New Roman"/>
                        </a:rPr>
                        <a:t>History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mbria"/>
                          <a:cs typeface="Times New Roman"/>
                        </a:rPr>
                        <a:t>1751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mbria"/>
                          <a:cs typeface="Times New Roman"/>
                        </a:rPr>
                        <a:t>44 </a:t>
                      </a:r>
                      <a:r>
                        <a:rPr lang="en-US" sz="1800" b="1" dirty="0" smtClean="0">
                          <a:latin typeface="Times New Roman"/>
                          <a:ea typeface="Cambria"/>
                          <a:cs typeface="Times New Roman"/>
                        </a:rPr>
                        <a:t>times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latin typeface="Times New Roman"/>
                          <a:ea typeface="Cambria"/>
                          <a:cs typeface="Times New Roman"/>
                        </a:rPr>
                        <a:t>L’Essai</a:t>
                      </a:r>
                      <a:r>
                        <a:rPr lang="en-US" sz="1800" b="1" i="1" dirty="0">
                          <a:latin typeface="Times New Roman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n-US" sz="1800" b="1" i="1" dirty="0" err="1">
                          <a:latin typeface="Times New Roman"/>
                          <a:ea typeface="Cambria"/>
                          <a:cs typeface="Times New Roman"/>
                        </a:rPr>
                        <a:t>sur</a:t>
                      </a:r>
                      <a:r>
                        <a:rPr lang="en-US" sz="1800" b="1" i="1" dirty="0">
                          <a:latin typeface="Times New Roman"/>
                          <a:ea typeface="Cambria"/>
                          <a:cs typeface="Times New Roman"/>
                        </a:rPr>
                        <a:t> les </a:t>
                      </a:r>
                      <a:r>
                        <a:rPr lang="en-US" sz="1800" b="1" i="1" dirty="0" err="1">
                          <a:latin typeface="Times New Roman"/>
                          <a:ea typeface="Cambria"/>
                          <a:cs typeface="Times New Roman"/>
                        </a:rPr>
                        <a:t>moeurs</a:t>
                      </a:r>
                      <a:r>
                        <a:rPr lang="en-US" sz="1800" b="1" i="1" dirty="0" smtClean="0">
                          <a:latin typeface="Times New Roman"/>
                          <a:ea typeface="Cambria"/>
                          <a:cs typeface="Times New Roman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smtClean="0">
                          <a:latin typeface="Times New Roman"/>
                          <a:ea typeface="Cambria"/>
                          <a:cs typeface="Times New Roman"/>
                        </a:rPr>
                        <a:t>              et </a:t>
                      </a:r>
                      <a:r>
                        <a:rPr lang="en-US" sz="1800" b="1" i="1" dirty="0" err="1" smtClean="0">
                          <a:latin typeface="Times New Roman"/>
                          <a:ea typeface="Cambria"/>
                          <a:cs typeface="Times New Roman"/>
                        </a:rPr>
                        <a:t>l’esprit</a:t>
                      </a:r>
                      <a:r>
                        <a:rPr lang="en-US" sz="1800" b="1" i="1" dirty="0" smtClean="0">
                          <a:latin typeface="Times New Roman"/>
                          <a:ea typeface="Cambria"/>
                          <a:cs typeface="Times New Roman"/>
                        </a:rPr>
                        <a:t> des nations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i="1" dirty="0" smtClean="0">
                        <a:latin typeface="Times New Roman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mbria"/>
                          <a:cs typeface="Times New Roman"/>
                        </a:rPr>
                        <a:t>History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mbria"/>
                          <a:cs typeface="Times New Roman"/>
                        </a:rPr>
                        <a:t>1756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mbria"/>
                          <a:cs typeface="Times New Roman"/>
                        </a:rPr>
                        <a:t>96 </a:t>
                      </a:r>
                      <a:r>
                        <a:rPr lang="en-US" sz="1800" b="1" dirty="0">
                          <a:latin typeface="Times New Roman"/>
                          <a:ea typeface="Cambria"/>
                          <a:cs typeface="Times New Roman"/>
                        </a:rPr>
                        <a:t>times</a:t>
                      </a:r>
                      <a:endParaRPr lang="en-US" sz="1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latin typeface="Times New Roman"/>
                          <a:ea typeface="Cambria"/>
                          <a:cs typeface="Times New Roman"/>
                        </a:rPr>
                        <a:t>Le </a:t>
                      </a:r>
                      <a:r>
                        <a:rPr lang="en-US" sz="1800" b="1" i="1" dirty="0" err="1">
                          <a:latin typeface="Times New Roman"/>
                          <a:ea typeface="Cambria"/>
                          <a:cs typeface="Times New Roman"/>
                        </a:rPr>
                        <a:t>Désastre</a:t>
                      </a:r>
                      <a:r>
                        <a:rPr lang="en-US" sz="1800" b="1" i="1" dirty="0">
                          <a:latin typeface="Times New Roman"/>
                          <a:ea typeface="Cambria"/>
                          <a:cs typeface="Times New Roman"/>
                        </a:rPr>
                        <a:t> de </a:t>
                      </a:r>
                      <a:r>
                        <a:rPr lang="en-US" sz="1800" b="1" i="1" dirty="0" err="1" smtClean="0">
                          <a:latin typeface="Times New Roman"/>
                          <a:ea typeface="Cambria"/>
                          <a:cs typeface="Times New Roman"/>
                        </a:rPr>
                        <a:t>Lisbonne</a:t>
                      </a:r>
                      <a:endParaRPr lang="en-US" sz="1800" b="1" i="1" dirty="0" smtClean="0">
                        <a:latin typeface="Times New Roman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i="1" dirty="0" smtClean="0">
                        <a:latin typeface="Times New Roman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mbria"/>
                          <a:cs typeface="Times New Roman"/>
                        </a:rPr>
                        <a:t>Poem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mbria"/>
                          <a:cs typeface="Times New Roman"/>
                        </a:rPr>
                        <a:t>1756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mbria"/>
                          <a:cs typeface="Times New Roman"/>
                        </a:rPr>
                        <a:t>1 time</a:t>
                      </a:r>
                      <a:endParaRPr lang="en-US" sz="1800" b="1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 smtClean="0">
                          <a:latin typeface="Times New Roman"/>
                          <a:ea typeface="Cambria"/>
                          <a:cs typeface="Times New Roman"/>
                        </a:rPr>
                        <a:t>Candide</a:t>
                      </a:r>
                      <a:r>
                        <a:rPr lang="en-US" sz="1800" b="1" i="1" dirty="0" smtClean="0">
                          <a:latin typeface="Times New Roman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n-US" sz="1800" b="1" i="1" dirty="0" err="1" smtClean="0">
                          <a:latin typeface="Times New Roman"/>
                          <a:ea typeface="Cambria"/>
                          <a:cs typeface="Times New Roman"/>
                        </a:rPr>
                        <a:t>ou</a:t>
                      </a:r>
                      <a:r>
                        <a:rPr lang="en-US" sz="1800" b="1" i="1" dirty="0" smtClean="0">
                          <a:latin typeface="Times New Roman"/>
                          <a:ea typeface="Cambria"/>
                          <a:cs typeface="Times New Roman"/>
                        </a:rPr>
                        <a:t>, </a:t>
                      </a:r>
                      <a:r>
                        <a:rPr lang="en-US" sz="1800" b="1" i="1" dirty="0" err="1" smtClean="0">
                          <a:latin typeface="Times New Roman"/>
                          <a:ea typeface="Cambria"/>
                          <a:cs typeface="Times New Roman"/>
                        </a:rPr>
                        <a:t>l’optimisme</a:t>
                      </a:r>
                      <a:endParaRPr lang="en-US" sz="1800" b="1" i="1" dirty="0" smtClean="0">
                        <a:latin typeface="Times New Roman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i="1" dirty="0" smtClean="0">
                        <a:latin typeface="Times New Roman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mbria"/>
                          <a:cs typeface="Times New Roman"/>
                        </a:rPr>
                        <a:t>Novel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mbria"/>
                          <a:cs typeface="Times New Roman"/>
                        </a:rPr>
                        <a:t>1759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mbria"/>
                          <a:cs typeface="Times New Roman"/>
                        </a:rPr>
                        <a:t>11 </a:t>
                      </a:r>
                      <a:r>
                        <a:rPr lang="en-US" sz="1800" b="1" dirty="0" smtClean="0">
                          <a:latin typeface="Times New Roman"/>
                          <a:ea typeface="Cambria"/>
                          <a:cs typeface="Times New Roman"/>
                        </a:rPr>
                        <a:t>times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latin typeface="Times New Roman"/>
                          <a:ea typeface="Cambria"/>
                          <a:cs typeface="Times New Roman"/>
                        </a:rPr>
                        <a:t>Le Précis du siècle de Louis XV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mbria"/>
                          <a:cs typeface="Times New Roman"/>
                        </a:rPr>
                        <a:t>History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mbria"/>
                          <a:cs typeface="Times New Roman"/>
                        </a:rPr>
                        <a:t>1768</a:t>
                      </a:r>
                      <a:endParaRPr lang="en-US" sz="1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latin typeface="Times New Roman"/>
                          <a:ea typeface="Cambria"/>
                          <a:cs typeface="Times New Roman"/>
                        </a:rPr>
                        <a:t>23 </a:t>
                      </a:r>
                      <a:r>
                        <a:rPr lang="en-US" sz="1800" b="1" dirty="0" smtClean="0">
                          <a:latin typeface="Times New Roman"/>
                          <a:ea typeface="Cambria"/>
                          <a:cs typeface="Times New Roman"/>
                        </a:rPr>
                        <a:t>times</a:t>
                      </a:r>
                      <a:endParaRPr lang="en-US" sz="1800" b="1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 flipV="1">
            <a:off x="304800" y="5557838"/>
            <a:ext cx="8534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endParaRPr lang="en-US" sz="1800" b="1">
              <a:latin typeface="Arial" pitchFamily="-111" charset="0"/>
            </a:endParaRPr>
          </a:p>
          <a:p>
            <a:pPr algn="ctr"/>
            <a:endParaRPr lang="en-US" sz="1800" b="1">
              <a:latin typeface="Arial" pitchFamily="-111" charset="0"/>
            </a:endParaRPr>
          </a:p>
          <a:p>
            <a:pPr algn="ctr"/>
            <a:endParaRPr lang="en-US" sz="1800" b="1">
              <a:latin typeface="Arial" pitchFamily="-111" charset="0"/>
            </a:endParaRP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228600" y="0"/>
            <a:ext cx="101346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/>
              <a:t>Paris: 1751-1780, 35 vols, in-folio.</a:t>
            </a:r>
            <a:r>
              <a:rPr lang="en-US" sz="2000"/>
              <a:t> </a:t>
            </a:r>
            <a:endParaRPr lang="en-US" sz="2000" b="1"/>
          </a:p>
          <a:p>
            <a:endParaRPr lang="en-US" sz="2000"/>
          </a:p>
          <a:p>
            <a:endParaRPr lang="en-US" sz="1800" b="1"/>
          </a:p>
        </p:txBody>
      </p:sp>
      <p:pic>
        <p:nvPicPr>
          <p:cNvPr id="18436" name="Picture 8" descr="ENC_1-NA5_600px"/>
          <p:cNvPicPr>
            <a:picLocks noChangeAspect="1" noChangeArrowheads="1"/>
          </p:cNvPicPr>
          <p:nvPr/>
        </p:nvPicPr>
        <p:blipFill>
          <a:blip r:embed="rId3"/>
          <a:srcRect r="2000"/>
          <a:stretch>
            <a:fillRect/>
          </a:stretch>
        </p:blipFill>
        <p:spPr bwMode="auto">
          <a:xfrm>
            <a:off x="4495800" y="457200"/>
            <a:ext cx="3989388" cy="6096000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</p:spPr>
      </p:pic>
      <p:pic>
        <p:nvPicPr>
          <p:cNvPr id="18437" name="Picture 9" descr="Encyclopedie_frontispice_full_473p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57200"/>
            <a:ext cx="4086225" cy="6096000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3">
            <a:lumMod val="75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HIGHLIGHTS = </a:t>
            </a:r>
            <a:r>
              <a:rPr lang="en-US" sz="3200" i="1" dirty="0" smtClean="0"/>
              <a:t>Image of Portugal in Voltaire’s Works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Great Discoveries of the 15</a:t>
            </a:r>
            <a:r>
              <a:rPr lang="en-US" baseline="30000" dirty="0" smtClean="0"/>
              <a:t>th</a:t>
            </a:r>
            <a:r>
              <a:rPr lang="en-US" dirty="0" smtClean="0"/>
              <a:t> &amp; 16</a:t>
            </a:r>
            <a:r>
              <a:rPr lang="en-US" baseline="30000" dirty="0" smtClean="0"/>
              <a:t>th</a:t>
            </a:r>
            <a:r>
              <a:rPr lang="en-US" dirty="0" smtClean="0"/>
              <a:t> Centuries.</a:t>
            </a:r>
          </a:p>
          <a:p>
            <a:r>
              <a:rPr lang="en-US" dirty="0" smtClean="0"/>
              <a:t>John V, King of Portugal.</a:t>
            </a:r>
          </a:p>
          <a:p>
            <a:r>
              <a:rPr lang="en-US" dirty="0" smtClean="0"/>
              <a:t>The Inquisition in Portugal.</a:t>
            </a:r>
          </a:p>
          <a:p>
            <a:r>
              <a:rPr lang="en-US" dirty="0" smtClean="0"/>
              <a:t>The Lisbon Earthquake.</a:t>
            </a:r>
          </a:p>
          <a:p>
            <a:r>
              <a:rPr lang="en-US" dirty="0" err="1" smtClean="0"/>
              <a:t>Pombal’s</a:t>
            </a:r>
            <a:r>
              <a:rPr lang="en-US" dirty="0" smtClean="0"/>
              <a:t> Cruelty.</a:t>
            </a:r>
          </a:p>
          <a:p>
            <a:r>
              <a:rPr lang="en-US" dirty="0" smtClean="0"/>
              <a:t>A Country Under the Control of England.</a:t>
            </a:r>
          </a:p>
          <a:p>
            <a:endParaRPr lang="en-US" dirty="0" smtClean="0"/>
          </a:p>
          <a:p>
            <a:r>
              <a:rPr lang="en-US" dirty="0" smtClean="0"/>
              <a:t>What is lacking in this “picture?”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onument 016"/>
          <p:cNvPicPr>
            <a:picLocks noChangeAspect="1" noChangeArrowheads="1"/>
          </p:cNvPicPr>
          <p:nvPr/>
        </p:nvPicPr>
        <p:blipFill>
          <a:blip r:embed="rId3"/>
          <a:srcRect l="5063" b="4340"/>
          <a:stretch>
            <a:fillRect/>
          </a:stretch>
        </p:blipFill>
        <p:spPr bwMode="auto">
          <a:xfrm>
            <a:off x="180975" y="304800"/>
            <a:ext cx="60325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monument 017"/>
          <p:cNvPicPr>
            <a:picLocks noChangeAspect="1" noChangeArrowheads="1"/>
          </p:cNvPicPr>
          <p:nvPr/>
        </p:nvPicPr>
        <p:blipFill>
          <a:blip r:embed="rId4"/>
          <a:srcRect l="1773" t="6250" r="11139"/>
          <a:stretch>
            <a:fillRect/>
          </a:stretch>
        </p:blipFill>
        <p:spPr bwMode="auto">
          <a:xfrm>
            <a:off x="3124200" y="304800"/>
            <a:ext cx="553402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0000">
            <a:alpha val="1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afra 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09600"/>
            <a:ext cx="3629025" cy="5157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419600" y="4052888"/>
            <a:ext cx="3505200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Arial" pitchFamily="-111" charset="0"/>
              </a:rPr>
              <a:t>John V, </a:t>
            </a:r>
          </a:p>
          <a:p>
            <a:pPr>
              <a:spcBef>
                <a:spcPct val="50000"/>
              </a:spcBef>
            </a:pPr>
            <a:r>
              <a:rPr lang="en-US" sz="3200" b="1">
                <a:latin typeface="Arial" pitchFamily="-111" charset="0"/>
              </a:rPr>
              <a:t>King of Portugal</a:t>
            </a:r>
          </a:p>
          <a:p>
            <a:pPr>
              <a:spcBef>
                <a:spcPct val="50000"/>
              </a:spcBef>
            </a:pPr>
            <a:r>
              <a:rPr lang="en-US" sz="3200" b="1">
                <a:latin typeface="Arial" pitchFamily="-111" charset="0"/>
              </a:rPr>
              <a:t>1706-1750</a:t>
            </a:r>
          </a:p>
        </p:txBody>
      </p:sp>
      <p:sp>
        <p:nvSpPr>
          <p:cNvPr id="24583" name="Rectangle 18"/>
          <p:cNvSpPr>
            <a:spLocks noChangeArrowheads="1"/>
          </p:cNvSpPr>
          <p:nvPr/>
        </p:nvSpPr>
        <p:spPr bwMode="auto">
          <a:xfrm>
            <a:off x="152400" y="152400"/>
            <a:ext cx="8915400" cy="6477000"/>
          </a:xfrm>
          <a:prstGeom prst="rect">
            <a:avLst/>
          </a:prstGeom>
          <a:noFill/>
          <a:ln w="603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coin.ps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667000"/>
            <a:ext cx="1999897" cy="2009847"/>
          </a:xfrm>
          <a:prstGeom prst="rect">
            <a:avLst/>
          </a:prstGeom>
        </p:spPr>
      </p:pic>
      <p:pic>
        <p:nvPicPr>
          <p:cNvPr id="10" name="Picture 9" descr="coin2.ps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860548"/>
            <a:ext cx="2215860" cy="2187452"/>
          </a:xfrm>
          <a:prstGeom prst="rect">
            <a:avLst/>
          </a:prstGeom>
        </p:spPr>
      </p:pic>
      <p:pic>
        <p:nvPicPr>
          <p:cNvPr id="11" name="Picture 10" descr="coin3.ps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277305"/>
            <a:ext cx="2356140" cy="2313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470</Words>
  <Application>Microsoft Macintosh PowerPoint</Application>
  <PresentationFormat>On-screen Show (4:3)</PresentationFormat>
  <Paragraphs>117</Paragraphs>
  <Slides>20</Slides>
  <Notes>10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The Image of Portugal  in Selected Works by Voltaire</vt:lpstr>
      <vt:lpstr>Slide 2</vt:lpstr>
      <vt:lpstr>Écrasez l’infâme:   Destroy Church Abuses</vt:lpstr>
      <vt:lpstr>Slide 4</vt:lpstr>
      <vt:lpstr>What Impression of Portugal Did Contemporary Readers Derive from Reading These Works by Voltaire? </vt:lpstr>
      <vt:lpstr>Slide 6</vt:lpstr>
      <vt:lpstr>HIGHLIGHTS = Image of Portugal in Voltaire’s Works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Cal State University, Fresno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Image of Portugal  in Voltaire’s Works</dc:title>
  <dc:creator>David Ross</dc:creator>
  <cp:lastModifiedBy>David Ross</cp:lastModifiedBy>
  <cp:revision>63</cp:revision>
  <dcterms:created xsi:type="dcterms:W3CDTF">2010-05-14T04:17:14Z</dcterms:created>
  <dcterms:modified xsi:type="dcterms:W3CDTF">2010-05-14T04:17:37Z</dcterms:modified>
</cp:coreProperties>
</file>